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37" userDrawn="1">
          <p15:clr>
            <a:srgbClr val="A4A3A4"/>
          </p15:clr>
        </p15:guide>
        <p15:guide id="3" pos="73" userDrawn="1">
          <p15:clr>
            <a:srgbClr val="A4A3A4"/>
          </p15:clr>
        </p15:guide>
        <p15:guide id="4" pos="4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2486" y="58"/>
      </p:cViewPr>
      <p:guideLst>
        <p:guide orient="horz" pos="2880"/>
        <p:guide pos="2137"/>
        <p:guide pos="73"/>
        <p:guide pos="4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slide" Target="slides/slide2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67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94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76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17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2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63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7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10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39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6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968990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9DED1-D6D9-41F0-845A-E042E3D9EEB1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9A5EB-DA10-4646-8E78-17CF32A03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03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68683BA-C91A-7F7B-9047-1011D4FD6099}"/>
              </a:ext>
            </a:extLst>
          </p:cNvPr>
          <p:cNvSpPr txBox="1"/>
          <p:nvPr/>
        </p:nvSpPr>
        <p:spPr>
          <a:xfrm>
            <a:off x="124362" y="6153678"/>
            <a:ext cx="2703713" cy="123003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lvl="0" defTabSz="914400">
              <a:defRPr/>
            </a:pP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3941639-E8F0-2B82-ADEA-BC6729A86913}"/>
              </a:ext>
            </a:extLst>
          </p:cNvPr>
          <p:cNvSpPr txBox="1"/>
          <p:nvPr/>
        </p:nvSpPr>
        <p:spPr>
          <a:xfrm>
            <a:off x="3047096" y="6056646"/>
            <a:ext cx="3464951" cy="132462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lvl="0" defTabSz="914400">
              <a:defRPr/>
            </a:pP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FB0104-A9D7-36EF-66EC-534FF271B12B}"/>
              </a:ext>
            </a:extLst>
          </p:cNvPr>
          <p:cNvSpPr/>
          <p:nvPr/>
        </p:nvSpPr>
        <p:spPr bwMode="auto">
          <a:xfrm>
            <a:off x="-1865" y="-652"/>
            <a:ext cx="6861730" cy="839974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立山町の特産品の開発・改良を行いませんか？</a:t>
            </a:r>
            <a:endParaRPr kumimoji="1" lang="en-US" altLang="ja-JP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参加事業者募集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9D0A09-8009-0F8B-8BA0-78B968EE0C92}"/>
              </a:ext>
            </a:extLst>
          </p:cNvPr>
          <p:cNvSpPr txBox="1"/>
          <p:nvPr/>
        </p:nvSpPr>
        <p:spPr>
          <a:xfrm>
            <a:off x="59239" y="1991701"/>
            <a:ext cx="6715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1400" dirty="0">
                <a:effectLst>
                  <a:glow rad="101600">
                    <a:prstClr val="white">
                      <a:alpha val="82000"/>
                    </a:prst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商品ブラッシュアップ事業</a:t>
            </a: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14400"/>
            <a:r>
              <a:rPr lang="ja-JP" altLang="en-US" sz="1400" dirty="0">
                <a:effectLst>
                  <a:glow rad="101600">
                    <a:prstClr val="white">
                      <a:alpha val="82000"/>
                    </a:prst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  町の特産品を磨き上げ、知名度向上、販路拡大を目的とした既存商品の改良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FE85E62-21B2-EB44-8862-769597DFBDE0}"/>
              </a:ext>
            </a:extLst>
          </p:cNvPr>
          <p:cNvSpPr/>
          <p:nvPr/>
        </p:nvSpPr>
        <p:spPr>
          <a:xfrm>
            <a:off x="469289" y="6295793"/>
            <a:ext cx="2227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商品開発事業</a:t>
            </a:r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defTabSz="914400"/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商品ブラッシュアップ事業</a:t>
            </a:r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角丸四角形 108">
            <a:extLst>
              <a:ext uri="{FF2B5EF4-FFF2-40B4-BE49-F238E27FC236}">
                <a16:creationId xmlns:a16="http://schemas.microsoft.com/office/drawing/2014/main" id="{FA815B96-6936-BCEF-BA69-2745C3996D02}"/>
              </a:ext>
            </a:extLst>
          </p:cNvPr>
          <p:cNvSpPr/>
          <p:nvPr/>
        </p:nvSpPr>
        <p:spPr bwMode="auto">
          <a:xfrm>
            <a:off x="941754" y="7318242"/>
            <a:ext cx="2546137" cy="706401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4400"/>
            <a:r>
              <a:rPr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令和７年９月</a:t>
            </a:r>
            <a:r>
              <a:rPr lang="en-US" altLang="ja-JP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日（火）</a:t>
            </a:r>
            <a:endParaRPr lang="en-US" altLang="ja-JP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319DBD5-921A-2747-D5B7-2C9DF33F8061}"/>
              </a:ext>
            </a:extLst>
          </p:cNvPr>
          <p:cNvSpPr/>
          <p:nvPr/>
        </p:nvSpPr>
        <p:spPr>
          <a:xfrm>
            <a:off x="107736" y="10189276"/>
            <a:ext cx="6626225" cy="23471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tIns="72000" rtlCol="0" anchor="ctr"/>
          <a:lstStyle/>
          <a:p>
            <a:pPr defTabSz="914400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申込フォーム</a:t>
            </a:r>
            <a:endParaRPr kumimoji="0" lang="en-US" altLang="ja-JP" sz="14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C697DF9-7126-3181-3A2E-8D661B54B715}"/>
              </a:ext>
            </a:extLst>
          </p:cNvPr>
          <p:cNvSpPr/>
          <p:nvPr/>
        </p:nvSpPr>
        <p:spPr>
          <a:xfrm>
            <a:off x="-16305" y="10565652"/>
            <a:ext cx="68661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■申込フォームに必要事項をご記入の上、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またはメールにてお送りください。</a:t>
            </a:r>
          </a:p>
          <a:p>
            <a:pPr defTabSz="9144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■申込締切：２０２１年２月１０日（水）まで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D513E19-91AB-A4D7-8B83-931968EA7DCF}"/>
              </a:ext>
            </a:extLst>
          </p:cNvPr>
          <p:cNvSpPr/>
          <p:nvPr/>
        </p:nvSpPr>
        <p:spPr>
          <a:xfrm>
            <a:off x="444499" y="11175668"/>
            <a:ext cx="64135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ＦＡＸ：０７６－４４４－１１３５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A8ADFF3-7B01-FBF9-FBD8-34DC9F651CAA}"/>
              </a:ext>
            </a:extLst>
          </p:cNvPr>
          <p:cNvSpPr txBox="1"/>
          <p:nvPr/>
        </p:nvSpPr>
        <p:spPr>
          <a:xfrm>
            <a:off x="121328" y="8250116"/>
            <a:ext cx="6604480" cy="600164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>
                <a:lumMod val="50000"/>
                <a:lumOff val="50000"/>
              </a:sysClr>
            </a:solidFill>
          </a:ln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お問合せ先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】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事務局：株式会社たてやま　　</a:t>
            </a:r>
            <a:r>
              <a:rPr lang="zh-TW" altLang="en-US" sz="11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〒</a:t>
            </a:r>
            <a:r>
              <a:rPr lang="en-US" altLang="zh-TW" sz="11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930-1362</a:t>
            </a:r>
            <a:r>
              <a:rPr lang="ja-JP" altLang="en-US" sz="11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0" lang="zh-TW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中新川郡立山町吉峰野開</a:t>
            </a:r>
            <a:r>
              <a:rPr kumimoji="0" lang="en-US" altLang="zh-TW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12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　　　　　　　　　　　　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TEL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076-483-8022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FAX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076-483-3016</a:t>
            </a:r>
          </a:p>
          <a:p>
            <a:pPr lvl="0" defTabSz="914400"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　　　　　　　　　　　　　担当：</a:t>
            </a:r>
            <a:r>
              <a:rPr lang="ja-JP" altLang="en-US" sz="11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飯田／板澤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E-mail:</a:t>
            </a:r>
            <a:r>
              <a:rPr lang="en-US" altLang="ja-JP" sz="11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kanri@tateyama-inc.jp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EEEE9609-5F41-82E9-ADAF-B2F69D712443}"/>
              </a:ext>
            </a:extLst>
          </p:cNvPr>
          <p:cNvSpPr/>
          <p:nvPr/>
        </p:nvSpPr>
        <p:spPr>
          <a:xfrm>
            <a:off x="941754" y="2597500"/>
            <a:ext cx="5783593" cy="1523729"/>
          </a:xfrm>
          <a:prstGeom prst="roundRect">
            <a:avLst>
              <a:gd name="adj" fmla="val 0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Ins="0" rtlCol="0" anchor="ctr"/>
          <a:lstStyle/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■立山町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に所在する事業所 </a:t>
            </a:r>
          </a:p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■本事業を活用して開発・改良される特産品の安定した生産が見込まれ</a:t>
            </a:r>
            <a:endParaRPr lang="en-US" altLang="ja-JP" sz="1400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る事業所</a:t>
            </a:r>
            <a:endParaRPr lang="en-US" altLang="ja-JP" sz="1400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■本事業を活用して開発・改良される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特産品を立山町のふるさと納税</a:t>
            </a:r>
            <a:r>
              <a:rPr lang="ja-JP" altLang="en-US" sz="14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返</a:t>
            </a:r>
            <a:endParaRPr lang="en-US" altLang="ja-JP" sz="1400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礼品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として登録を希望する事業所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上記全ての項目を満たす必要があります。　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AD7F5D6-4061-243A-F278-5C143C635F82}"/>
              </a:ext>
            </a:extLst>
          </p:cNvPr>
          <p:cNvSpPr/>
          <p:nvPr/>
        </p:nvSpPr>
        <p:spPr>
          <a:xfrm>
            <a:off x="121328" y="7501574"/>
            <a:ext cx="779008" cy="602550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tIns="46800" rtlCol="0" anchor="ctr"/>
          <a:lstStyle/>
          <a:p>
            <a:pPr algn="ctr" defTabSz="914400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募集</a:t>
            </a:r>
            <a:endParaRPr kumimoji="0" lang="en-US" altLang="ja-JP" sz="1400" b="1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algn="ctr" defTabSz="914400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締切</a:t>
            </a:r>
            <a:endParaRPr kumimoji="0" lang="en-US" altLang="ja-JP" sz="1400" b="1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F8A2848-ABE0-14A0-5393-B490B56042DB}"/>
              </a:ext>
            </a:extLst>
          </p:cNvPr>
          <p:cNvSpPr/>
          <p:nvPr/>
        </p:nvSpPr>
        <p:spPr>
          <a:xfrm>
            <a:off x="3042190" y="5964812"/>
            <a:ext cx="3477061" cy="336622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tIns="46800" rtlCol="0" anchor="ctr"/>
          <a:lstStyle/>
          <a:p>
            <a:pPr algn="ctr" defTabSz="914400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スケジュール</a:t>
            </a:r>
            <a:endParaRPr kumimoji="0" lang="en-US" altLang="ja-JP" sz="1400" b="1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81CA5C0-BBAD-76E4-6FF3-4802E3B20039}"/>
              </a:ext>
            </a:extLst>
          </p:cNvPr>
          <p:cNvSpPr/>
          <p:nvPr/>
        </p:nvSpPr>
        <p:spPr>
          <a:xfrm>
            <a:off x="124362" y="2684205"/>
            <a:ext cx="779009" cy="1361521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tIns="46800" rtlCol="0" anchor="ctr"/>
          <a:lstStyle/>
          <a:p>
            <a:pPr algn="ctr" defTabSz="914400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対象</a:t>
            </a:r>
            <a:endParaRPr kumimoji="0" lang="en-US" altLang="ja-JP" sz="1400" b="1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algn="ctr" defTabSz="914400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事業所</a:t>
            </a:r>
            <a:endParaRPr kumimoji="0" lang="en-US" altLang="ja-JP" sz="1400" b="1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ABD7E0-5754-4DF0-67FF-373FB3F2B6DF}"/>
              </a:ext>
            </a:extLst>
          </p:cNvPr>
          <p:cNvSpPr/>
          <p:nvPr/>
        </p:nvSpPr>
        <p:spPr>
          <a:xfrm>
            <a:off x="3070839" y="6279115"/>
            <a:ext cx="3757990" cy="557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認定～２月頃　商品のアイディア整理、改良点整理</a:t>
            </a:r>
            <a:endParaRPr lang="en-US" altLang="ja-JP" sz="11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14400">
              <a:lnSpc>
                <a:spcPct val="1500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試作品の製作</a:t>
            </a:r>
            <a:endParaRPr lang="en-US" altLang="ja-JP" sz="11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E49D9C5-B101-4780-AF76-4909AA19779B}"/>
              </a:ext>
            </a:extLst>
          </p:cNvPr>
          <p:cNvSpPr/>
          <p:nvPr/>
        </p:nvSpPr>
        <p:spPr>
          <a:xfrm>
            <a:off x="706367" y="6723100"/>
            <a:ext cx="16257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各５事業所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4F5EAF0-033D-51B8-DF1E-42009C6E287E}"/>
              </a:ext>
            </a:extLst>
          </p:cNvPr>
          <p:cNvSpPr/>
          <p:nvPr/>
        </p:nvSpPr>
        <p:spPr>
          <a:xfrm>
            <a:off x="955834" y="4143202"/>
            <a:ext cx="60534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商品開発・商品や商品パッケージの改良に係る</a:t>
            </a:r>
            <a:r>
              <a:rPr lang="ja-JP" altLang="en-US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試作品の製作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52EAC68-9611-72CE-005A-9318B774A294}"/>
              </a:ext>
            </a:extLst>
          </p:cNvPr>
          <p:cNvSpPr/>
          <p:nvPr/>
        </p:nvSpPr>
        <p:spPr>
          <a:xfrm>
            <a:off x="121328" y="4135119"/>
            <a:ext cx="779009" cy="1640822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tIns="46800" rtlCol="0" anchor="ctr"/>
          <a:lstStyle/>
          <a:p>
            <a:pPr algn="ctr" defTabSz="914400">
              <a:defRPr/>
            </a:pPr>
            <a:r>
              <a:rPr kumimoji="0" lang="ja-JP" altLang="en-US" sz="1400" b="1" kern="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事業</a:t>
            </a:r>
            <a:endParaRPr kumimoji="0" lang="en-US" altLang="ja-JP" sz="1400" b="1" kern="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algn="ctr" defTabSz="914400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内容</a:t>
            </a:r>
            <a:endParaRPr kumimoji="0" lang="en-US" altLang="ja-JP" sz="1400" b="1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A9D4388-D43A-E2C9-E776-577223BD3DA7}"/>
              </a:ext>
            </a:extLst>
          </p:cNvPr>
          <p:cNvSpPr/>
          <p:nvPr/>
        </p:nvSpPr>
        <p:spPr>
          <a:xfrm>
            <a:off x="923010" y="4430834"/>
            <a:ext cx="37763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（一商品あたり上限</a:t>
            </a:r>
            <a:r>
              <a:rPr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C080F85-2DDE-F287-70B0-07C70A6AA707}"/>
              </a:ext>
            </a:extLst>
          </p:cNvPr>
          <p:cNvSpPr/>
          <p:nvPr/>
        </p:nvSpPr>
        <p:spPr>
          <a:xfrm>
            <a:off x="121328" y="5950649"/>
            <a:ext cx="2712189" cy="336622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tIns="46800" rtlCol="0" anchor="ctr"/>
          <a:lstStyle/>
          <a:p>
            <a:pPr algn="ctr" defTabSz="914400">
              <a:defRPr/>
            </a:pPr>
            <a:r>
              <a:rPr lang="ja-JP" altLang="en-US" sz="14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募集事業者数</a:t>
            </a:r>
            <a:endParaRPr kumimoji="0" lang="en-US" altLang="ja-JP" sz="1400" b="1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C8DC60-A84F-8E0E-DCD1-5A62EA47B278}"/>
              </a:ext>
            </a:extLst>
          </p:cNvPr>
          <p:cNvSpPr/>
          <p:nvPr/>
        </p:nvSpPr>
        <p:spPr>
          <a:xfrm>
            <a:off x="3487891" y="6824262"/>
            <a:ext cx="3163593" cy="557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３月頃　 試作品のマーケティング調査</a:t>
            </a:r>
            <a:endParaRPr lang="en-US" altLang="ja-JP" sz="11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14400">
              <a:lnSpc>
                <a:spcPct val="1500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イベント会場での販売</a:t>
            </a:r>
            <a:endParaRPr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角丸四角形 28">
            <a:extLst>
              <a:ext uri="{FF2B5EF4-FFF2-40B4-BE49-F238E27FC236}">
                <a16:creationId xmlns:a16="http://schemas.microsoft.com/office/drawing/2014/main" id="{6A6D7DB6-EA58-86B2-3F45-065E7BED0EC7}"/>
              </a:ext>
            </a:extLst>
          </p:cNvPr>
          <p:cNvSpPr/>
          <p:nvPr/>
        </p:nvSpPr>
        <p:spPr>
          <a:xfrm>
            <a:off x="1232512" y="4770819"/>
            <a:ext cx="4859165" cy="696316"/>
          </a:xfrm>
          <a:prstGeom prst="roundRect">
            <a:avLst>
              <a:gd name="adj" fmla="val 0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Ins="0" rtlCol="0" anchor="ctr"/>
          <a:lstStyle/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・新商品のフレーバーを決めるため、何種類かの味を試作してみたい。</a:t>
            </a:r>
            <a:endParaRPr lang="en-US" altLang="ja-JP" sz="1200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・観光客やふるさと納税返礼者向けにパッケージを改良するため、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パッケージデザインの試作をしてみたい。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7AB46F5-A48E-69B2-EA5B-955C7AAF6133}"/>
              </a:ext>
            </a:extLst>
          </p:cNvPr>
          <p:cNvSpPr/>
          <p:nvPr/>
        </p:nvSpPr>
        <p:spPr>
          <a:xfrm>
            <a:off x="982974" y="7827125"/>
            <a:ext cx="43520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申し込みを検討される事業所は、事前相談をお願いします。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8ED6BE7-35C1-3062-BCB9-FD0CE85747C1}"/>
              </a:ext>
            </a:extLst>
          </p:cNvPr>
          <p:cNvSpPr/>
          <p:nvPr/>
        </p:nvSpPr>
        <p:spPr>
          <a:xfrm>
            <a:off x="968999" y="4803002"/>
            <a:ext cx="9019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3A5914A-B8FA-DB7E-1875-7446D59B12BC}"/>
              </a:ext>
            </a:extLst>
          </p:cNvPr>
          <p:cNvSpPr/>
          <p:nvPr/>
        </p:nvSpPr>
        <p:spPr>
          <a:xfrm>
            <a:off x="824444" y="8875521"/>
            <a:ext cx="510397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ja-JP" altLang="en-US" sz="105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令和７年度立山町特産品開発業務・令和７年度立山町特産品販路拡大業務　受託事業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215AF-47DC-6F05-40B4-8EF1625F998E}"/>
              </a:ext>
            </a:extLst>
          </p:cNvPr>
          <p:cNvSpPr txBox="1"/>
          <p:nvPr/>
        </p:nvSpPr>
        <p:spPr>
          <a:xfrm>
            <a:off x="59239" y="913933"/>
            <a:ext cx="6715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1400" dirty="0">
                <a:effectLst>
                  <a:glow rad="101600">
                    <a:prstClr val="white">
                      <a:alpha val="82000"/>
                    </a:prst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下記事業を、一緒に行っていただける事業者を募集します。</a:t>
            </a:r>
            <a:endParaRPr lang="en-US" altLang="ja-JP" sz="1400" dirty="0">
              <a:effectLst>
                <a:glow rad="101600">
                  <a:prstClr val="white">
                    <a:alpha val="82000"/>
                  </a:prst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8951BAF-7066-F8F6-CCD9-1D5C16286242}"/>
              </a:ext>
            </a:extLst>
          </p:cNvPr>
          <p:cNvSpPr txBox="1"/>
          <p:nvPr/>
        </p:nvSpPr>
        <p:spPr>
          <a:xfrm>
            <a:off x="42047" y="1225545"/>
            <a:ext cx="67150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1400" dirty="0">
                <a:effectLst>
                  <a:glow rad="101600">
                    <a:prstClr val="white">
                      <a:alpha val="82000"/>
                    </a:prst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商品開発事業</a:t>
            </a: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14400"/>
            <a:r>
              <a:rPr lang="en-US" altLang="ja-JP" sz="1400" dirty="0">
                <a:solidFill>
                  <a:prstClr val="black"/>
                </a:solidFill>
                <a:effectLst>
                  <a:glow rad="101600">
                    <a:prstClr val="white">
                      <a:alpha val="82000"/>
                    </a:prst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400" dirty="0">
                <a:effectLst>
                  <a:glow rad="101600">
                    <a:prstClr val="white">
                      <a:alpha val="82000"/>
                    </a:prst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町の地場産品を活かし、観光客のお土産品やふるさと納税の返礼品として選ばれ  </a:t>
            </a:r>
            <a:endParaRPr lang="en-US" altLang="ja-JP" sz="1400" dirty="0">
              <a:effectLst>
                <a:glow rad="101600">
                  <a:prstClr val="white">
                    <a:alpha val="82000"/>
                  </a:prst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914400"/>
            <a:r>
              <a:rPr lang="en-US" altLang="ja-JP" sz="1400" dirty="0">
                <a:effectLst>
                  <a:glow rad="101600">
                    <a:prstClr val="white">
                      <a:alpha val="82000"/>
                    </a:prst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400" dirty="0">
                <a:effectLst>
                  <a:glow rad="101600">
                    <a:prstClr val="white">
                      <a:alpha val="82000"/>
                    </a:prst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る商品を生み出すことを目的とした新商品開発</a:t>
            </a:r>
            <a:endParaRPr lang="en-US" altLang="ja-JP" sz="1400" dirty="0">
              <a:effectLst>
                <a:glow rad="101600">
                  <a:prstClr val="white">
                    <a:alpha val="82000"/>
                  </a:prst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658E21B-B82B-FA19-6258-60F8A1E61FE8}"/>
              </a:ext>
            </a:extLst>
          </p:cNvPr>
          <p:cNvSpPr/>
          <p:nvPr/>
        </p:nvSpPr>
        <p:spPr>
          <a:xfrm>
            <a:off x="537016" y="7060447"/>
            <a:ext cx="20209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受付は先着順とします。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角丸四角形 28">
            <a:extLst>
              <a:ext uri="{FF2B5EF4-FFF2-40B4-BE49-F238E27FC236}">
                <a16:creationId xmlns:a16="http://schemas.microsoft.com/office/drawing/2014/main" id="{D056BE22-E495-BC03-F442-BF8404892B6F}"/>
              </a:ext>
            </a:extLst>
          </p:cNvPr>
          <p:cNvSpPr/>
          <p:nvPr/>
        </p:nvSpPr>
        <p:spPr>
          <a:xfrm>
            <a:off x="1221666" y="5324402"/>
            <a:ext cx="4859165" cy="584776"/>
          </a:xfrm>
          <a:prstGeom prst="roundRect">
            <a:avLst>
              <a:gd name="adj" fmla="val 0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Ins="0" rtlCol="0" anchor="ctr"/>
          <a:lstStyle/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試作品を販売することはできません。</a:t>
            </a:r>
            <a:endParaRPr lang="en-US" altLang="ja-JP" sz="1200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試作は令和９年３月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ja-JP" altLang="en-US" sz="120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日までに商品化が見込めるものに限ります。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337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CC9AA81-CCA6-FB15-96A0-6D585DC9AD50}"/>
              </a:ext>
            </a:extLst>
          </p:cNvPr>
          <p:cNvSpPr/>
          <p:nvPr/>
        </p:nvSpPr>
        <p:spPr bwMode="auto">
          <a:xfrm>
            <a:off x="-3730" y="1"/>
            <a:ext cx="6861730" cy="767964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立山町</a:t>
            </a:r>
            <a:r>
              <a:rPr kumimoji="1" lang="en-US" altLang="ja-JP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商品開発事業</a:t>
            </a:r>
            <a:r>
              <a:rPr kumimoji="1" lang="en-US" altLang="ja-JP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】【</a:t>
            </a:r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商品ブラッシュアップ事業</a:t>
            </a:r>
            <a:r>
              <a:rPr kumimoji="1" lang="en-US" altLang="ja-JP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参加申込書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8CB4D63-44B3-9CE6-5232-CCC887D95252}"/>
              </a:ext>
            </a:extLst>
          </p:cNvPr>
          <p:cNvSpPr/>
          <p:nvPr/>
        </p:nvSpPr>
        <p:spPr>
          <a:xfrm>
            <a:off x="680847" y="828822"/>
            <a:ext cx="60581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株式会社たてやま　　担当：飯田　宛</a:t>
            </a:r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14400"/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必要事項を記入のうえ、</a:t>
            </a: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076-483-3016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）または</a:t>
            </a:r>
            <a:endParaRPr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14400"/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メール（</a:t>
            </a: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kanri@tateyama-inc.jp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）で送信ください。 </a:t>
            </a:r>
          </a:p>
        </p:txBody>
      </p:sp>
      <p:sp>
        <p:nvSpPr>
          <p:cNvPr id="4" name="角丸四角形 108">
            <a:extLst>
              <a:ext uri="{FF2B5EF4-FFF2-40B4-BE49-F238E27FC236}">
                <a16:creationId xmlns:a16="http://schemas.microsoft.com/office/drawing/2014/main" id="{93836B93-D3DD-39CE-64CA-CE4FFA6275C2}"/>
              </a:ext>
            </a:extLst>
          </p:cNvPr>
          <p:cNvSpPr/>
          <p:nvPr/>
        </p:nvSpPr>
        <p:spPr bwMode="auto">
          <a:xfrm>
            <a:off x="5215782" y="1501626"/>
            <a:ext cx="1607493" cy="414354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4400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募集締切：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令和７年９月</a:t>
            </a:r>
            <a:r>
              <a:rPr lang="en-US" altLang="ja-JP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日（火）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BC74C39-090E-D6DE-1945-78294209E74E}"/>
              </a:ext>
            </a:extLst>
          </p:cNvPr>
          <p:cNvCxnSpPr>
            <a:cxnSpLocks/>
          </p:cNvCxnSpPr>
          <p:nvPr/>
        </p:nvCxnSpPr>
        <p:spPr>
          <a:xfrm>
            <a:off x="0" y="1984508"/>
            <a:ext cx="686173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2E31B8AC-4D5B-5864-B473-B5F2203F1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257362"/>
              </p:ext>
            </p:extLst>
          </p:nvPr>
        </p:nvGraphicFramePr>
        <p:xfrm>
          <a:off x="81023" y="2242363"/>
          <a:ext cx="6662119" cy="68904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4871">
                  <a:extLst>
                    <a:ext uri="{9D8B030D-6E8A-4147-A177-3AD203B41FA5}">
                      <a16:colId xmlns:a16="http://schemas.microsoft.com/office/drawing/2014/main" val="4017393540"/>
                    </a:ext>
                  </a:extLst>
                </a:gridCol>
                <a:gridCol w="2563536">
                  <a:extLst>
                    <a:ext uri="{9D8B030D-6E8A-4147-A177-3AD203B41FA5}">
                      <a16:colId xmlns:a16="http://schemas.microsoft.com/office/drawing/2014/main" val="1295823541"/>
                    </a:ext>
                  </a:extLst>
                </a:gridCol>
                <a:gridCol w="1040658">
                  <a:extLst>
                    <a:ext uri="{9D8B030D-6E8A-4147-A177-3AD203B41FA5}">
                      <a16:colId xmlns:a16="http://schemas.microsoft.com/office/drawing/2014/main" val="3417961454"/>
                    </a:ext>
                  </a:extLst>
                </a:gridCol>
                <a:gridCol w="1993054">
                  <a:extLst>
                    <a:ext uri="{9D8B030D-6E8A-4147-A177-3AD203B41FA5}">
                      <a16:colId xmlns:a16="http://schemas.microsoft.com/office/drawing/2014/main" val="1784803693"/>
                    </a:ext>
                  </a:extLst>
                </a:gridCol>
              </a:tblGrid>
              <a:tr h="4064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事業所名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5974759"/>
                  </a:ext>
                </a:extLst>
              </a:tr>
              <a:tr h="5975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〒　　　　　－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立山町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464695"/>
                  </a:ext>
                </a:extLst>
              </a:tr>
              <a:tr h="3858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担当者名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所属・役職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5325744"/>
                  </a:ext>
                </a:extLst>
              </a:tr>
              <a:tr h="3463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TEL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FAX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256496"/>
                  </a:ext>
                </a:extLst>
              </a:tr>
              <a:tr h="46608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E-mail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　　　　　　　　　＠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0267064"/>
                  </a:ext>
                </a:extLst>
              </a:tr>
              <a:tr h="5428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希望事業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希望するものに☑をつけてください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□新商品の開発　　　□既存商品またはパッケージの改良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409350"/>
                  </a:ext>
                </a:extLst>
              </a:tr>
              <a:tr h="40855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（別紙での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提出も可能）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①開発・改良する商品の名称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②把握している課題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③開発・改良する内容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④必要とする経費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1646188"/>
                  </a:ext>
                </a:extLst>
              </a:tr>
            </a:tbl>
          </a:graphicData>
        </a:graphic>
      </p:graphicFrame>
      <p:sp>
        <p:nvSpPr>
          <p:cNvPr id="11" name="角丸四角形 108">
            <a:extLst>
              <a:ext uri="{FF2B5EF4-FFF2-40B4-BE49-F238E27FC236}">
                <a16:creationId xmlns:a16="http://schemas.microsoft.com/office/drawing/2014/main" id="{71B09CA0-FC3B-C8B3-5C12-973172792BE1}"/>
              </a:ext>
            </a:extLst>
          </p:cNvPr>
          <p:cNvSpPr/>
          <p:nvPr/>
        </p:nvSpPr>
        <p:spPr bwMode="auto">
          <a:xfrm>
            <a:off x="4209742" y="1933892"/>
            <a:ext cx="2648258" cy="403433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4400"/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（申込日）：令和７年　　月　　日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F83B350-75AD-672A-2150-435AF6F04019}"/>
              </a:ext>
            </a:extLst>
          </p:cNvPr>
          <p:cNvSpPr/>
          <p:nvPr/>
        </p:nvSpPr>
        <p:spPr>
          <a:xfrm>
            <a:off x="114858" y="864337"/>
            <a:ext cx="565989" cy="980514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tIns="46800" rtlCol="0" anchor="ctr"/>
          <a:lstStyle/>
          <a:p>
            <a:pPr algn="ctr" defTabSz="914400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申込</a:t>
            </a:r>
            <a:endParaRPr kumimoji="0" lang="en-US" altLang="ja-JP" sz="1400" b="1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algn="ctr" defTabSz="914400">
              <a:defRPr/>
            </a:pPr>
            <a:r>
              <a:rPr lang="ja-JP" altLang="en-US" sz="14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方法</a:t>
            </a:r>
            <a:endParaRPr kumimoji="0" lang="en-US" altLang="ja-JP" sz="1400" b="1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FCDEEB-B054-7ACB-28C6-76388F118D4C}"/>
              </a:ext>
            </a:extLst>
          </p:cNvPr>
          <p:cNvSpPr/>
          <p:nvPr/>
        </p:nvSpPr>
        <p:spPr>
          <a:xfrm>
            <a:off x="680847" y="1537074"/>
            <a:ext cx="49097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ja-JP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参加申込書を提出する前に、事前相談をお願いします。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2286813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